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</p:sldMasterIdLst>
  <p:sldIdLst>
    <p:sldId id="256" r:id="rId2"/>
    <p:sldId id="257" r:id="rId3"/>
    <p:sldId id="278" r:id="rId4"/>
    <p:sldId id="275" r:id="rId5"/>
    <p:sldId id="276" r:id="rId6"/>
    <p:sldId id="277" r:id="rId7"/>
    <p:sldId id="279" r:id="rId8"/>
  </p:sldIdLst>
  <p:sldSz cx="9144000" cy="6858000" type="screen4x3"/>
  <p:notesSz cx="6807200" cy="99393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15D1"/>
    <a:srgbClr val="2311A7"/>
    <a:srgbClr val="FFFFF3"/>
    <a:srgbClr val="CC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96" autoAdjust="0"/>
    <p:restoredTop sz="94681" autoAdjust="0"/>
  </p:normalViewPr>
  <p:slideViewPr>
    <p:cSldViewPr>
      <p:cViewPr>
        <p:scale>
          <a:sx n="75" d="100"/>
          <a:sy n="75" d="100"/>
        </p:scale>
        <p:origin x="-1032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6964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964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B9382-25CB-499F-A238-F19BC77D22FE}" type="datetimeFigureOut">
              <a:rPr lang="ru-RU"/>
              <a:pPr>
                <a:defRPr/>
              </a:pPr>
              <a:t>15.06.2015</a:t>
            </a:fld>
            <a:endParaRPr 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DFEE1-B388-4F24-AA48-386B4A8833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FC8AF-19B6-4089-8167-639D9D7043FE}" type="datetimeFigureOut">
              <a:rPr lang="ru-RU"/>
              <a:pPr>
                <a:defRPr/>
              </a:pPr>
              <a:t>15.06.2015</a:t>
            </a:fld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BD4A7-0ECB-477D-A8D9-201A5535CA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6CBF2F-A1A3-4949-80EC-E9E27B5232ED}" type="datetimeFigureOut">
              <a:rPr lang="ru-RU"/>
              <a:pPr>
                <a:defRPr/>
              </a:pPr>
              <a:t>15.06.2015</a:t>
            </a:fld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FA6FD-D688-470B-986C-8DD8428C67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0FB1F-19BF-4F76-8B36-6311D9EB5B07}" type="datetimeFigureOut">
              <a:rPr lang="ru-RU"/>
              <a:pPr>
                <a:defRPr/>
              </a:pPr>
              <a:t>15.06.2015</a:t>
            </a:fld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E8C47-52B0-4E10-A7D6-070AD16781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07FC0-A02A-4B26-8C60-08D604474514}" type="datetimeFigureOut">
              <a:rPr lang="ru-RU"/>
              <a:pPr>
                <a:defRPr/>
              </a:pPr>
              <a:t>15.06.2015</a:t>
            </a:fld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7D164-F166-4D0D-8304-46D93230E4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8DA9D-DA96-4763-BC1A-0FEF081A288B}" type="datetimeFigureOut">
              <a:rPr lang="ru-RU"/>
              <a:pPr>
                <a:defRPr/>
              </a:pPr>
              <a:t>15.06.2015</a:t>
            </a:fld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AEED1-F5F5-4EDF-B265-54E544980E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BD93B-4250-4ABA-9C5A-7DDBCBEF3FE7}" type="datetimeFigureOut">
              <a:rPr lang="ru-RU"/>
              <a:pPr>
                <a:defRPr/>
              </a:pPr>
              <a:t>15.06.2015</a:t>
            </a:fld>
            <a:endParaRPr 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FF689-EED0-4B4B-AEA2-BA99FED6A2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BA8AE-1A5E-4740-B325-E4CBCF1C08A6}" type="datetimeFigureOut">
              <a:rPr lang="ru-RU"/>
              <a:pPr>
                <a:defRPr/>
              </a:pPr>
              <a:t>15.06.2015</a:t>
            </a:fld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13F9C-6F97-4356-AB94-052CBC46DC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B256B-8D0E-4928-A6A1-FF5AA9980A6E}" type="datetimeFigureOut">
              <a:rPr lang="ru-RU"/>
              <a:pPr>
                <a:defRPr/>
              </a:pPr>
              <a:t>15.06.2015</a:t>
            </a:fld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ACBC6-B566-4F47-95DE-B0DF99DF06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04E23-ABF3-419D-A86D-26B35B7185C1}" type="datetimeFigureOut">
              <a:rPr lang="ru-RU"/>
              <a:pPr>
                <a:defRPr/>
              </a:pPr>
              <a:t>15.06.2015</a:t>
            </a:fld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26F07-6DBD-44F7-A54B-155241A1DF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F70F4-752C-4F3A-B56B-13B076CEBDE3}" type="datetimeFigureOut">
              <a:rPr lang="ru-RU"/>
              <a:pPr>
                <a:defRPr/>
              </a:pPr>
              <a:t>15.06.2015</a:t>
            </a:fld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6F552-0159-43EB-80E0-8E764D2DDE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6861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68613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68614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861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fld id="{F79171DC-C48D-49F7-BE30-158858D8488C}" type="datetimeFigureOut">
              <a:rPr lang="ru-RU"/>
              <a:pPr>
                <a:defRPr/>
              </a:pPr>
              <a:t>15.06.2015</a:t>
            </a:fld>
            <a:endParaRPr lang="ru-RU"/>
          </a:p>
        </p:txBody>
      </p:sp>
      <p:sp>
        <p:nvSpPr>
          <p:cNvPr id="6861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861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1B06575A-AD1A-4286-8B80-3B1C8DD2DC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8620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17538" y="1125538"/>
            <a:ext cx="8526462" cy="2522537"/>
          </a:xfrm>
        </p:spPr>
        <p:txBody>
          <a:bodyPr/>
          <a:lstStyle/>
          <a:p>
            <a:pPr algn="ctr" eaLnBrk="1" hangingPunct="1">
              <a:lnSpc>
                <a:spcPts val="7000"/>
              </a:lnSpc>
            </a:pPr>
            <a:r>
              <a:rPr lang="ru-RU" sz="4600" smtClean="0">
                <a:solidFill>
                  <a:srgbClr val="2311A7"/>
                </a:solidFill>
              </a:rPr>
              <a:t>Коммерческое предложение</a:t>
            </a:r>
            <a:r>
              <a:rPr lang="ru-RU" sz="5100" smtClean="0">
                <a:solidFill>
                  <a:srgbClr val="2311A7"/>
                </a:solidFill>
              </a:rPr>
              <a:t/>
            </a:r>
            <a:br>
              <a:rPr lang="ru-RU" sz="5100" smtClean="0">
                <a:solidFill>
                  <a:srgbClr val="2311A7"/>
                </a:solidFill>
              </a:rPr>
            </a:br>
            <a:r>
              <a:rPr lang="ru-RU" sz="5100" smtClean="0">
                <a:solidFill>
                  <a:srgbClr val="2311A7"/>
                </a:solidFill>
              </a:rPr>
              <a:t>ПАО «КБ «Инвестбанк»</a:t>
            </a:r>
          </a:p>
        </p:txBody>
      </p:sp>
      <p:sp>
        <p:nvSpPr>
          <p:cNvPr id="13314" name="Rectangle 8"/>
          <p:cNvSpPr>
            <a:spLocks noChangeArrowheads="1"/>
          </p:cNvSpPr>
          <p:nvPr/>
        </p:nvSpPr>
        <p:spPr bwMode="auto">
          <a:xfrm>
            <a:off x="1331913" y="3860800"/>
            <a:ext cx="720090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2311A7"/>
                </a:solidFill>
              </a:rPr>
              <a:t>Продажа дома по адресу: </a:t>
            </a:r>
          </a:p>
          <a:p>
            <a:pPr algn="ctr"/>
            <a:r>
              <a:rPr lang="ru-RU" sz="2400" b="1">
                <a:solidFill>
                  <a:srgbClr val="2311A7"/>
                </a:solidFill>
              </a:rPr>
              <a:t>Одесская область, Овидиопольский район,</a:t>
            </a:r>
          </a:p>
          <a:p>
            <a:pPr algn="ctr"/>
            <a:r>
              <a:rPr lang="ru-RU" sz="2400" b="1">
                <a:solidFill>
                  <a:srgbClr val="2311A7"/>
                </a:solidFill>
              </a:rPr>
              <a:t>Село Мизикевича, ж/м Червоный хутор, </a:t>
            </a:r>
          </a:p>
          <a:p>
            <a:pPr algn="ctr"/>
            <a:r>
              <a:rPr lang="ru-RU" sz="3000" b="1">
                <a:solidFill>
                  <a:srgbClr val="2311A7"/>
                </a:solidFill>
              </a:rPr>
              <a:t>ул. Миндальная, 35</a:t>
            </a:r>
            <a:r>
              <a:rPr lang="ru-RU" sz="2400" b="1">
                <a:solidFill>
                  <a:srgbClr val="2311A7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42988" y="692150"/>
            <a:ext cx="7342187" cy="431800"/>
          </a:xfrm>
        </p:spPr>
        <p:txBody>
          <a:bodyPr/>
          <a:lstStyle/>
          <a:p>
            <a:pPr algn="ctr" eaLnBrk="1" hangingPunct="1"/>
            <a:r>
              <a:rPr lang="ru-RU" sz="2500" b="1" smtClean="0">
                <a:solidFill>
                  <a:srgbClr val="2311A7"/>
                </a:solidFill>
              </a:rPr>
              <a:t>КРАТКАЯ ХАРАКТЕРИСТИКА</a:t>
            </a:r>
          </a:p>
        </p:txBody>
      </p:sp>
      <p:graphicFrame>
        <p:nvGraphicFramePr>
          <p:cNvPr id="14368" name="Group 32"/>
          <p:cNvGraphicFramePr>
            <a:graphicFrameLocks noGrp="1"/>
          </p:cNvGraphicFramePr>
          <p:nvPr/>
        </p:nvGraphicFramePr>
        <p:xfrm>
          <a:off x="827088" y="1989138"/>
          <a:ext cx="7848600" cy="3965575"/>
        </p:xfrm>
        <a:graphic>
          <a:graphicData uri="http://schemas.openxmlformats.org/drawingml/2006/table">
            <a:tbl>
              <a:tblPr/>
              <a:tblGrid>
                <a:gridCol w="2774950"/>
                <a:gridCol w="5073650"/>
              </a:tblGrid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1A7"/>
                          </a:solidFill>
                          <a:effectLst/>
                          <a:latin typeface="Arial" charset="0"/>
                          <a:cs typeface="Arial" charset="0"/>
                        </a:rPr>
                        <a:t>1. Наименование предприятия, юридический адрес.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1A7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ПАО «КБ «Инвестбанк»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1A7"/>
                          </a:solidFill>
                          <a:effectLst/>
                          <a:latin typeface="Arial" charset="0"/>
                          <a:cs typeface="Arial" charset="0"/>
                        </a:rPr>
                        <a:t>Украина, 65012, г.Одесса, ул. Большая Арнаутская, 2-б.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1A7"/>
                          </a:solidFill>
                          <a:effectLst/>
                          <a:latin typeface="Arial" charset="0"/>
                          <a:cs typeface="Arial" charset="0"/>
                        </a:rPr>
                        <a:t>2. Адрес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1A7"/>
                          </a:solidFill>
                          <a:effectLst/>
                          <a:latin typeface="Arial" charset="0"/>
                          <a:cs typeface="Arial" charset="0"/>
                        </a:rPr>
                        <a:t>Украина, Одесская область, Овидиопольский район,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1A7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Село Мизикевича, ж/м Червоный хутор, ул. Миндальная, 35</a:t>
                      </a: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1A7"/>
                          </a:solidFill>
                          <a:effectLst/>
                          <a:latin typeface="Arial" charset="0"/>
                          <a:cs typeface="Arial" charset="0"/>
                        </a:rPr>
                        <a:t>3. Участок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1A7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Общая 775 кв.м.,  под строениями 173,4 кв.м.,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1A7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дворовое покрытие 56,2 кв.м.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1A7"/>
                          </a:solidFill>
                          <a:effectLst/>
                          <a:latin typeface="Arial" charset="0"/>
                          <a:cs typeface="Arial" charset="0"/>
                        </a:rPr>
                        <a:t>4. Жилой дом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1A7"/>
                          </a:solidFill>
                          <a:effectLst/>
                          <a:latin typeface="Arial" charset="0"/>
                          <a:cs typeface="Arial" charset="0"/>
                        </a:rPr>
                        <a:t>1 этаж + под крышей возможно оборудование мансарды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1A7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Общая 221,6 кв.м., жилая 82,3 кв.м., подсобная 139,3 кв.м.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1A7"/>
                          </a:solidFill>
                          <a:effectLst/>
                          <a:latin typeface="Arial" charset="0"/>
                          <a:cs typeface="Arial" charset="0"/>
                        </a:rPr>
                        <a:t>4. Общая характеристика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1A7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 участке расположены: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1A7"/>
                          </a:solidFill>
                          <a:effectLst/>
                          <a:latin typeface="Arial" charset="0"/>
                          <a:cs typeface="Arial" charset="0"/>
                        </a:rPr>
                        <a:t>жилой дом на 2 семьи с отдельными входами (две квартиры)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1A7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общей площадью 221,6 кв.м.,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1A7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котельная 3,7 кв.м., санузел 5 кв.м.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1A7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Постройки 2005 г., фундамент – бетон, стены – черепашник.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1A7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Подведены: електричество, водопровод, канализация, газ.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82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1A7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 вопросу просмотра обращайтесь 050-316-76-44, 722-75-61 Игорь Васильевич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042988" y="692150"/>
            <a:ext cx="73421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500" b="1">
                <a:solidFill>
                  <a:srgbClr val="2311A7"/>
                </a:solidFill>
                <a:latin typeface="Times New Roman" pitchFamily="18" charset="0"/>
              </a:rPr>
              <a:t>Расположение участка</a:t>
            </a:r>
          </a:p>
        </p:txBody>
      </p:sp>
      <p:pic>
        <p:nvPicPr>
          <p:cNvPr id="15362" name="Picture 10" descr="35"/>
          <p:cNvPicPr>
            <a:picLocks noChangeAspect="1" noChangeArrowheads="1"/>
          </p:cNvPicPr>
          <p:nvPr/>
        </p:nvPicPr>
        <p:blipFill>
          <a:blip r:embed="rId2">
            <a:lum bright="6000" contrast="12000"/>
          </a:blip>
          <a:srcRect/>
          <a:stretch>
            <a:fillRect/>
          </a:stretch>
        </p:blipFill>
        <p:spPr bwMode="auto">
          <a:xfrm>
            <a:off x="323850" y="1916113"/>
            <a:ext cx="8496300" cy="4322762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ot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1042988" y="692150"/>
            <a:ext cx="73421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500" b="1">
                <a:solidFill>
                  <a:srgbClr val="2311A7"/>
                </a:solidFill>
                <a:latin typeface="Times New Roman" pitchFamily="18" charset="0"/>
              </a:rPr>
              <a:t>План участка и жилого дома</a:t>
            </a:r>
          </a:p>
        </p:txBody>
      </p:sp>
      <p:pic>
        <p:nvPicPr>
          <p:cNvPr id="16386" name="Picture 8" descr="план участ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1375" y="1700213"/>
            <a:ext cx="3835400" cy="4752975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ot"/>
            <a:miter lim="800000"/>
            <a:headEnd/>
            <a:tailEnd/>
          </a:ln>
        </p:spPr>
      </p:pic>
      <p:pic>
        <p:nvPicPr>
          <p:cNvPr id="16387" name="Picture 9" descr="пландома"/>
          <p:cNvPicPr>
            <a:picLocks noChangeAspect="1" noChangeArrowheads="1"/>
          </p:cNvPicPr>
          <p:nvPr/>
        </p:nvPicPr>
        <p:blipFill>
          <a:blip r:embed="rId3">
            <a:lum contrast="-6000"/>
          </a:blip>
          <a:srcRect t="3369" b="6738"/>
          <a:stretch>
            <a:fillRect/>
          </a:stretch>
        </p:blipFill>
        <p:spPr bwMode="auto">
          <a:xfrm>
            <a:off x="4932363" y="1700213"/>
            <a:ext cx="3890962" cy="480695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ot"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468313" y="188913"/>
            <a:ext cx="381635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  <a:defRPr/>
            </a:pPr>
            <a:r>
              <a:rPr lang="ru-RU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Вид с ул. Миндальной</a:t>
            </a:r>
          </a:p>
        </p:txBody>
      </p:sp>
      <p:pic>
        <p:nvPicPr>
          <p:cNvPr id="17410" name="Picture 12" descr="2014-10-08 12"/>
          <p:cNvPicPr>
            <a:picLocks noChangeAspect="1" noChangeArrowheads="1"/>
          </p:cNvPicPr>
          <p:nvPr/>
        </p:nvPicPr>
        <p:blipFill>
          <a:blip r:embed="rId2"/>
          <a:srcRect l="17369" t="15405" r="17369" b="15405"/>
          <a:stretch>
            <a:fillRect/>
          </a:stretch>
        </p:blipFill>
        <p:spPr bwMode="auto">
          <a:xfrm>
            <a:off x="250825" y="620713"/>
            <a:ext cx="4057650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13" descr="2014-10-08 11"/>
          <p:cNvPicPr>
            <a:picLocks noChangeAspect="1" noChangeArrowheads="1"/>
          </p:cNvPicPr>
          <p:nvPr/>
        </p:nvPicPr>
        <p:blipFill>
          <a:blip r:embed="rId3">
            <a:lum bright="30000" contrast="42000"/>
          </a:blip>
          <a:srcRect l="8685" t="8246" r="17445"/>
          <a:stretch>
            <a:fillRect/>
          </a:stretch>
        </p:blipFill>
        <p:spPr bwMode="auto">
          <a:xfrm>
            <a:off x="4500563" y="3573463"/>
            <a:ext cx="4386262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14" descr="2014-10-08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620713"/>
            <a:ext cx="4356100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15" descr="2014-10-08 12"/>
          <p:cNvPicPr>
            <a:picLocks noChangeAspect="1" noChangeArrowheads="1"/>
          </p:cNvPicPr>
          <p:nvPr/>
        </p:nvPicPr>
        <p:blipFill>
          <a:blip r:embed="rId5"/>
          <a:srcRect l="8685" r="17369"/>
          <a:stretch>
            <a:fillRect/>
          </a:stretch>
        </p:blipFill>
        <p:spPr bwMode="auto">
          <a:xfrm>
            <a:off x="250825" y="3573463"/>
            <a:ext cx="4105275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4716463" y="188913"/>
            <a:ext cx="338455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  <a:defRPr/>
            </a:pPr>
            <a:r>
              <a:rPr lang="ru-RU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Сад</a:t>
            </a:r>
          </a:p>
        </p:txBody>
      </p:sp>
      <p:sp>
        <p:nvSpPr>
          <p:cNvPr id="17425" name="Rectangle 17"/>
          <p:cNvSpPr>
            <a:spLocks noChangeArrowheads="1"/>
          </p:cNvSpPr>
          <p:nvPr/>
        </p:nvSpPr>
        <p:spPr bwMode="auto">
          <a:xfrm>
            <a:off x="250825" y="3068638"/>
            <a:ext cx="864235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  <a:defRPr/>
            </a:pPr>
            <a:r>
              <a:rPr lang="ru-RU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Квартира №1	                  Квартира №2		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7" descr="2014-10-08 11"/>
          <p:cNvPicPr>
            <a:picLocks noChangeAspect="1" noChangeArrowheads="1"/>
          </p:cNvPicPr>
          <p:nvPr/>
        </p:nvPicPr>
        <p:blipFill>
          <a:blip r:embed="rId2"/>
          <a:srcRect r="15970"/>
          <a:stretch>
            <a:fillRect/>
          </a:stretch>
        </p:blipFill>
        <p:spPr bwMode="auto">
          <a:xfrm>
            <a:off x="250825" y="765175"/>
            <a:ext cx="4176713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18" descr="2014-10-08 11"/>
          <p:cNvPicPr>
            <a:picLocks noChangeAspect="1" noChangeArrowheads="1"/>
          </p:cNvPicPr>
          <p:nvPr/>
        </p:nvPicPr>
        <p:blipFill>
          <a:blip r:embed="rId3"/>
          <a:srcRect l="4344" r="7281"/>
          <a:stretch>
            <a:fillRect/>
          </a:stretch>
        </p:blipFill>
        <p:spPr bwMode="auto">
          <a:xfrm>
            <a:off x="4572000" y="765175"/>
            <a:ext cx="4392613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19" descr="2014-10-08 12"/>
          <p:cNvPicPr>
            <a:picLocks noChangeAspect="1" noChangeArrowheads="1"/>
          </p:cNvPicPr>
          <p:nvPr/>
        </p:nvPicPr>
        <p:blipFill>
          <a:blip r:embed="rId4"/>
          <a:srcRect l="11594" r="4376"/>
          <a:stretch>
            <a:fillRect/>
          </a:stretch>
        </p:blipFill>
        <p:spPr bwMode="auto">
          <a:xfrm>
            <a:off x="250825" y="3860800"/>
            <a:ext cx="4176713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20" descr="2014-10-08 12"/>
          <p:cNvPicPr>
            <a:picLocks noChangeAspect="1" noChangeArrowheads="1"/>
          </p:cNvPicPr>
          <p:nvPr/>
        </p:nvPicPr>
        <p:blipFill>
          <a:blip r:embed="rId5"/>
          <a:srcRect l="11594"/>
          <a:stretch>
            <a:fillRect/>
          </a:stretch>
        </p:blipFill>
        <p:spPr bwMode="auto">
          <a:xfrm>
            <a:off x="4572000" y="3860800"/>
            <a:ext cx="43942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3" name="Rectangle 21"/>
          <p:cNvSpPr>
            <a:spLocks noChangeArrowheads="1"/>
          </p:cNvSpPr>
          <p:nvPr/>
        </p:nvSpPr>
        <p:spPr bwMode="auto">
          <a:xfrm>
            <a:off x="684213" y="188913"/>
            <a:ext cx="360045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  <a:defRPr/>
            </a:pPr>
            <a:r>
              <a:rPr lang="ru-RU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Квартира №1</a:t>
            </a:r>
          </a:p>
        </p:txBody>
      </p:sp>
      <p:sp>
        <p:nvSpPr>
          <p:cNvPr id="18454" name="Rectangle 22"/>
          <p:cNvSpPr>
            <a:spLocks noChangeArrowheads="1"/>
          </p:cNvSpPr>
          <p:nvPr/>
        </p:nvSpPr>
        <p:spPr bwMode="auto">
          <a:xfrm>
            <a:off x="539750" y="2997200"/>
            <a:ext cx="36004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  <a:defRPr/>
            </a:pPr>
            <a:r>
              <a:rPr lang="ru-RU" sz="2400" b="1">
                <a:solidFill>
                  <a:srgbClr val="FFFFF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Комната 25 кв.м.</a:t>
            </a:r>
          </a:p>
        </p:txBody>
      </p: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4716463" y="2997200"/>
            <a:ext cx="36004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  <a:defRPr/>
            </a:pPr>
            <a:r>
              <a:rPr lang="ru-RU" sz="2400" b="1">
                <a:solidFill>
                  <a:srgbClr val="FFFFF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Комната 16,2 кв.м.</a:t>
            </a:r>
          </a:p>
        </p:txBody>
      </p:sp>
      <p:sp>
        <p:nvSpPr>
          <p:cNvPr id="18456" name="Rectangle 24"/>
          <p:cNvSpPr>
            <a:spLocks noChangeArrowheads="1"/>
          </p:cNvSpPr>
          <p:nvPr/>
        </p:nvSpPr>
        <p:spPr bwMode="auto">
          <a:xfrm>
            <a:off x="468313" y="6092825"/>
            <a:ext cx="36004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  <a:defRPr/>
            </a:pPr>
            <a:r>
              <a:rPr lang="ru-RU" sz="2400" b="1">
                <a:solidFill>
                  <a:srgbClr val="FFFFF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Санузел 5,3 кв.м.</a:t>
            </a:r>
          </a:p>
        </p:txBody>
      </p:sp>
      <p:sp>
        <p:nvSpPr>
          <p:cNvPr id="18457" name="Rectangle 25"/>
          <p:cNvSpPr>
            <a:spLocks noChangeArrowheads="1"/>
          </p:cNvSpPr>
          <p:nvPr/>
        </p:nvSpPr>
        <p:spPr bwMode="auto">
          <a:xfrm>
            <a:off x="4859338" y="6021388"/>
            <a:ext cx="360045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  <a:defRPr/>
            </a:pPr>
            <a:r>
              <a:rPr lang="ru-RU" sz="2400" b="1">
                <a:solidFill>
                  <a:srgbClr val="FFFFF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Кухня 10,1 кв.м.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900113" y="404813"/>
            <a:ext cx="4233862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  <a:defRPr/>
            </a:pPr>
            <a:r>
              <a:rPr lang="ru-RU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Квартира №2</a:t>
            </a:r>
            <a:endParaRPr lang="ru-RU" sz="2400" b="1">
              <a:solidFill>
                <a:srgbClr val="FFFFF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9458" name="Picture 19" descr="2014-10-08 12"/>
          <p:cNvPicPr>
            <a:picLocks noChangeAspect="1" noChangeArrowheads="1"/>
          </p:cNvPicPr>
          <p:nvPr/>
        </p:nvPicPr>
        <p:blipFill>
          <a:blip r:embed="rId2"/>
          <a:srcRect l="2905" t="5209" r="10852"/>
          <a:stretch>
            <a:fillRect/>
          </a:stretch>
        </p:blipFill>
        <p:spPr bwMode="auto">
          <a:xfrm>
            <a:off x="4572000" y="3933825"/>
            <a:ext cx="428942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20" descr="2014-10-08 12"/>
          <p:cNvPicPr>
            <a:picLocks noChangeAspect="1" noChangeArrowheads="1"/>
          </p:cNvPicPr>
          <p:nvPr/>
        </p:nvPicPr>
        <p:blipFill>
          <a:blip r:embed="rId3"/>
          <a:srcRect l="7245" r="7309"/>
          <a:stretch>
            <a:fillRect/>
          </a:stretch>
        </p:blipFill>
        <p:spPr bwMode="auto">
          <a:xfrm>
            <a:off x="250825" y="981075"/>
            <a:ext cx="4249738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21" descr="2014-10-08 12"/>
          <p:cNvPicPr>
            <a:picLocks noChangeAspect="1" noChangeArrowheads="1"/>
          </p:cNvPicPr>
          <p:nvPr/>
        </p:nvPicPr>
        <p:blipFill>
          <a:blip r:embed="rId4"/>
          <a:srcRect l="5809" t="5153" r="8745"/>
          <a:stretch>
            <a:fillRect/>
          </a:stretch>
        </p:blipFill>
        <p:spPr bwMode="auto">
          <a:xfrm>
            <a:off x="250825" y="3933825"/>
            <a:ext cx="4249738" cy="265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22" descr="2014-10-08 12"/>
          <p:cNvPicPr>
            <a:picLocks noChangeAspect="1" noChangeArrowheads="1"/>
          </p:cNvPicPr>
          <p:nvPr/>
        </p:nvPicPr>
        <p:blipFill>
          <a:blip r:embed="rId5"/>
          <a:srcRect l="8075" r="6511"/>
          <a:stretch>
            <a:fillRect/>
          </a:stretch>
        </p:blipFill>
        <p:spPr bwMode="auto">
          <a:xfrm>
            <a:off x="4572000" y="981075"/>
            <a:ext cx="4248150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51" name="Rectangle 23"/>
          <p:cNvSpPr>
            <a:spLocks noChangeArrowheads="1"/>
          </p:cNvSpPr>
          <p:nvPr/>
        </p:nvSpPr>
        <p:spPr bwMode="auto">
          <a:xfrm>
            <a:off x="539750" y="3213100"/>
            <a:ext cx="36004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  <a:defRPr/>
            </a:pPr>
            <a:r>
              <a:rPr lang="ru-RU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Комната 15,9 кв.м.</a:t>
            </a:r>
          </a:p>
        </p:txBody>
      </p:sp>
      <p:sp>
        <p:nvSpPr>
          <p:cNvPr id="22552" name="Rectangle 24"/>
          <p:cNvSpPr>
            <a:spLocks noChangeArrowheads="1"/>
          </p:cNvSpPr>
          <p:nvPr/>
        </p:nvSpPr>
        <p:spPr bwMode="auto">
          <a:xfrm>
            <a:off x="4787900" y="3284538"/>
            <a:ext cx="360045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  <a:defRPr/>
            </a:pPr>
            <a:r>
              <a:rPr lang="ru-RU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Комната 25,2 кв.м.</a:t>
            </a:r>
          </a:p>
        </p:txBody>
      </p:sp>
      <p:sp>
        <p:nvSpPr>
          <p:cNvPr id="22553" name="Rectangle 25"/>
          <p:cNvSpPr>
            <a:spLocks noChangeArrowheads="1"/>
          </p:cNvSpPr>
          <p:nvPr/>
        </p:nvSpPr>
        <p:spPr bwMode="auto">
          <a:xfrm>
            <a:off x="4787900" y="6021388"/>
            <a:ext cx="360045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  <a:defRPr/>
            </a:pPr>
            <a:r>
              <a:rPr lang="ru-RU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Санузел 5,2 кв.м.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Layers</Template>
  <TotalTime>2729</TotalTime>
  <Words>172</Words>
  <Application>Microsoft PowerPoint</Application>
  <PresentationFormat>Экран (4:3)</PresentationFormat>
  <Paragraphs>40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Times New Roman</vt:lpstr>
      <vt:lpstr>Wingdings</vt:lpstr>
      <vt:lpstr>Calibri</vt:lpstr>
      <vt:lpstr>Слои</vt:lpstr>
      <vt:lpstr>Слои</vt:lpstr>
      <vt:lpstr>Коммерческое предложение ПАО «КБ «Инвестбанк»</vt:lpstr>
      <vt:lpstr>КРАТКАЯ ХАРАКТЕРИСТИКА</vt:lpstr>
      <vt:lpstr>Слайд 3</vt:lpstr>
      <vt:lpstr>Слайд 4</vt:lpstr>
      <vt:lpstr>Слайд 5</vt:lpstr>
      <vt:lpstr>Слайд 6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Коммерческое предложение</dc:title>
  <cp:lastModifiedBy>Aelirein</cp:lastModifiedBy>
  <cp:revision>12</cp:revision>
  <cp:lastPrinted>1601-01-01T00:00:00Z</cp:lastPrinted>
  <dcterms:created xsi:type="dcterms:W3CDTF">2008-11-11T08:21:28Z</dcterms:created>
  <dcterms:modified xsi:type="dcterms:W3CDTF">2015-06-15T09:40:55Z</dcterms:modified>
</cp:coreProperties>
</file>